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67" r:id="rId1"/>
    <p:sldMasterId id="2147483668" r:id="rId2"/>
  </p:sldMasterIdLst>
  <p:notesMasterIdLst>
    <p:notesMasterId r:id="rId15"/>
  </p:notesMasterIdLst>
  <p:handoutMasterIdLst>
    <p:handoutMasterId r:id="rId16"/>
  </p:handoutMasterIdLst>
  <p:sldIdLst>
    <p:sldId id="1689" r:id="rId3"/>
    <p:sldId id="1712" r:id="rId4"/>
    <p:sldId id="1713" r:id="rId5"/>
    <p:sldId id="1714" r:id="rId6"/>
    <p:sldId id="1715" r:id="rId7"/>
    <p:sldId id="1716" r:id="rId8"/>
    <p:sldId id="1717" r:id="rId9"/>
    <p:sldId id="1718" r:id="rId10"/>
    <p:sldId id="1719" r:id="rId11"/>
    <p:sldId id="1720" r:id="rId12"/>
    <p:sldId id="1721" r:id="rId13"/>
    <p:sldId id="1737" r:id="rId14"/>
  </p:sldIdLst>
  <p:sldSz cx="9144000" cy="6858000" type="screen4x3"/>
  <p:notesSz cx="9926638" cy="6797675"/>
  <p:embeddedFontLst>
    <p:embeddedFont>
      <p:font typeface="Cambria Math" panose="02040503050406030204" pitchFamily="18" charset="0"/>
      <p:regular r:id="rId17"/>
    </p:embeddedFont>
    <p:embeddedFont>
      <p:font typeface="Impact" panose="020B0806030902050204" pitchFamily="34" charset="0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黑体" panose="02010609060101010101" pitchFamily="49" charset="-122"/>
      <p:regular r:id="rId21"/>
    </p:embeddedFont>
    <p:embeddedFont>
      <p:font typeface="华文隶书" panose="0201080004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黑体" panose="02010609060101010101" pitchFamily="49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3300"/>
    <a:srgbClr val="9DBED1"/>
    <a:srgbClr val="277DA9"/>
    <a:srgbClr val="DCDCDC"/>
    <a:srgbClr val="0B5D8C"/>
    <a:srgbClr val="006699"/>
    <a:srgbClr val="0066CC"/>
    <a:srgbClr val="3399FF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46" autoAdjust="0"/>
    <p:restoredTop sz="93975" autoAdjust="0"/>
  </p:normalViewPr>
  <p:slideViewPr>
    <p:cSldViewPr snapToGrid="0">
      <p:cViewPr varScale="1">
        <p:scale>
          <a:sx n="99" d="100"/>
          <a:sy n="99" d="100"/>
        </p:scale>
        <p:origin x="134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BB95C95-6F4A-4715-8D99-44CFF05D1E89}" type="datetimeFigureOut">
              <a:rPr lang="zh-CN" altLang="en-US"/>
              <a:pPr>
                <a:defRPr/>
              </a:pPr>
              <a:t>2023/11/1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73A2C8-69D1-4058-97DF-9ED93CAA96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1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95" tIns="45747" rIns="91495" bIns="45747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513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95" tIns="45747" rIns="91495" bIns="45747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2388" y="3228975"/>
            <a:ext cx="7281862" cy="305911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vert="horz" wrap="square" lIns="91495" tIns="45747" rIns="91495" bIns="457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95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95" tIns="45747" rIns="91495" bIns="45747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513" y="645795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95" tIns="45747" rIns="91495" bIns="45747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F6E01E28-734B-4B3E-A356-FCDA696FC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391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D8915-7475-4599-800B-E7F289F47484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60321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9A218-BAF9-4F6A-83B4-717D9ED10E87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1027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3152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006B2-BF1A-4F2E-A013-32CE175A9614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0927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86E1A4-B40F-404A-8A54-5B10C95AA9C6}"/>
              </a:ext>
            </a:extLst>
          </p:cNvPr>
          <p:cNvGrpSpPr/>
          <p:nvPr userDrawn="1"/>
        </p:nvGrpSpPr>
        <p:grpSpPr>
          <a:xfrm>
            <a:off x="-33251" y="0"/>
            <a:ext cx="9168939" cy="864524"/>
            <a:chOff x="-24939" y="0"/>
            <a:chExt cx="9168939" cy="86452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80DF40-4452-42B8-8D13-0D4A9AAC441C}"/>
                </a:ext>
              </a:extLst>
            </p:cNvPr>
            <p:cNvSpPr/>
            <p:nvPr userDrawn="1"/>
          </p:nvSpPr>
          <p:spPr bwMode="auto">
            <a:xfrm>
              <a:off x="-24939" y="0"/>
              <a:ext cx="2618510" cy="864523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4DEA67-E376-424C-A4F6-A4E6EA24563B}"/>
                </a:ext>
              </a:extLst>
            </p:cNvPr>
            <p:cNvSpPr/>
            <p:nvPr userDrawn="1"/>
          </p:nvSpPr>
          <p:spPr bwMode="auto">
            <a:xfrm>
              <a:off x="2593571" y="0"/>
              <a:ext cx="6550429" cy="565265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46504763-30B9-4B7D-866F-67043885CFD8}"/>
                </a:ext>
              </a:extLst>
            </p:cNvPr>
            <p:cNvSpPr/>
            <p:nvPr userDrawn="1"/>
          </p:nvSpPr>
          <p:spPr bwMode="auto">
            <a:xfrm flipV="1">
              <a:off x="2593571" y="565264"/>
              <a:ext cx="710243" cy="299260"/>
            </a:xfrm>
            <a:prstGeom prst="rtTriangle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EC2DCD8-4327-4904-BD18-414E2E1AA133}"/>
              </a:ext>
            </a:extLst>
          </p:cNvPr>
          <p:cNvGrpSpPr/>
          <p:nvPr userDrawn="1"/>
        </p:nvGrpSpPr>
        <p:grpSpPr>
          <a:xfrm>
            <a:off x="-16626" y="6450676"/>
            <a:ext cx="9160626" cy="407324"/>
            <a:chOff x="-16626" y="6450676"/>
            <a:chExt cx="9160626" cy="407324"/>
          </a:xfrm>
        </p:grpSpPr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B96CD360-53BA-41AD-93FF-D8B9EE3DE876}"/>
                </a:ext>
              </a:extLst>
            </p:cNvPr>
            <p:cNvSpPr/>
            <p:nvPr userDrawn="1"/>
          </p:nvSpPr>
          <p:spPr bwMode="auto">
            <a:xfrm flipH="1">
              <a:off x="4838008" y="6450676"/>
              <a:ext cx="365760" cy="332509"/>
            </a:xfrm>
            <a:prstGeom prst="rtTriangle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21285CB-C9E3-40D8-A20F-66BCA55C1F35}"/>
                </a:ext>
              </a:extLst>
            </p:cNvPr>
            <p:cNvSpPr/>
            <p:nvPr userDrawn="1"/>
          </p:nvSpPr>
          <p:spPr bwMode="auto">
            <a:xfrm>
              <a:off x="-16626" y="6783185"/>
              <a:ext cx="5328458" cy="74815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289B2E1-1A74-42BF-A5E2-8646EB2E9302}"/>
                </a:ext>
              </a:extLst>
            </p:cNvPr>
            <p:cNvSpPr/>
            <p:nvPr userDrawn="1"/>
          </p:nvSpPr>
          <p:spPr bwMode="auto">
            <a:xfrm>
              <a:off x="5203767" y="6450676"/>
              <a:ext cx="3940233" cy="407324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DEFC01-BA2E-4170-8672-52D9FB6844D5}"/>
              </a:ext>
            </a:extLst>
          </p:cNvPr>
          <p:cNvGrpSpPr/>
          <p:nvPr userDrawn="1"/>
        </p:nvGrpSpPr>
        <p:grpSpPr>
          <a:xfrm>
            <a:off x="6374617" y="0"/>
            <a:ext cx="3516099" cy="584328"/>
            <a:chOff x="5958238" y="0"/>
            <a:chExt cx="3516099" cy="58432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6EE80D6-5B79-4451-80D1-75B83C640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1508" y="61519"/>
              <a:ext cx="548601" cy="455000"/>
            </a:xfrm>
            <a:prstGeom prst="rect">
              <a:avLst/>
            </a:prstGeom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82E6DA1E-F99F-4775-A351-AB92BF59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5406" y="0"/>
              <a:ext cx="164176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9DBED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MASLAB</a:t>
              </a:r>
              <a:endParaRPr lang="en-US" altLang="zh-CN" sz="600" b="1" dirty="0">
                <a:solidFill>
                  <a:srgbClr val="9DBED1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9BC5821A-4087-42F7-9B75-87DC6C8E0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238" y="276551"/>
              <a:ext cx="35160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9DBED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Multi-Agent System Lab</a:t>
              </a:r>
              <a:endParaRPr lang="en-US" altLang="zh-CN" sz="400" dirty="0">
                <a:solidFill>
                  <a:srgbClr val="9DBED1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BA993C-9AFF-4C06-84FD-FC4A36D58DBB}"/>
                </a:ext>
              </a:extLst>
            </p:cNvPr>
            <p:cNvCxnSpPr>
              <a:cxnSpLocks/>
            </p:cNvCxnSpPr>
            <p:nvPr/>
          </p:nvCxnSpPr>
          <p:spPr>
            <a:xfrm>
              <a:off x="6837218" y="319638"/>
              <a:ext cx="1758142" cy="0"/>
            </a:xfrm>
            <a:prstGeom prst="line">
              <a:avLst/>
            </a:prstGeom>
            <a:noFill/>
            <a:ln w="12700" cap="flat" cmpd="sng" algn="ctr">
              <a:solidFill>
                <a:srgbClr val="9DBED1"/>
              </a:solidFill>
              <a:prstDash val="solid"/>
              <a:miter lim="800000"/>
            </a:ln>
            <a:effectLst/>
          </p:spPr>
        </p:cxnSp>
      </p:grpSp>
      <p:sp>
        <p:nvSpPr>
          <p:cNvPr id="31" name="矩形 1">
            <a:extLst>
              <a:ext uri="{FF2B5EF4-FFF2-40B4-BE49-F238E27FC236}">
                <a16:creationId xmlns:a16="http://schemas.microsoft.com/office/drawing/2014/main" id="{6F871B0D-3213-4709-A670-228FD77EE2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3268" y="6501165"/>
            <a:ext cx="20377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2023-05-27 Shenzhen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B218BA0-6B64-4DED-A1C7-79D69102B5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" y="105374"/>
            <a:ext cx="3030886" cy="5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8056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04D931-8941-4A0F-B5FC-B3CCF1C5FAAB}"/>
              </a:ext>
            </a:extLst>
          </p:cNvPr>
          <p:cNvGrpSpPr/>
          <p:nvPr userDrawn="1"/>
        </p:nvGrpSpPr>
        <p:grpSpPr>
          <a:xfrm>
            <a:off x="-33251" y="0"/>
            <a:ext cx="9168939" cy="864524"/>
            <a:chOff x="-24939" y="0"/>
            <a:chExt cx="9168939" cy="8645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277470-00FA-4CC8-8ADD-F35210E263F5}"/>
                </a:ext>
              </a:extLst>
            </p:cNvPr>
            <p:cNvSpPr/>
            <p:nvPr userDrawn="1"/>
          </p:nvSpPr>
          <p:spPr bwMode="auto">
            <a:xfrm>
              <a:off x="-24939" y="0"/>
              <a:ext cx="2618510" cy="864523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CE4EAA-5F8F-41B7-9EAC-9CDB6A63A1A2}"/>
                </a:ext>
              </a:extLst>
            </p:cNvPr>
            <p:cNvSpPr/>
            <p:nvPr userDrawn="1"/>
          </p:nvSpPr>
          <p:spPr bwMode="auto">
            <a:xfrm>
              <a:off x="2593571" y="0"/>
              <a:ext cx="6550429" cy="565265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A6FC8ACE-337E-4D62-8ED8-CC8250405E8F}"/>
                </a:ext>
              </a:extLst>
            </p:cNvPr>
            <p:cNvSpPr/>
            <p:nvPr userDrawn="1"/>
          </p:nvSpPr>
          <p:spPr bwMode="auto">
            <a:xfrm flipV="1">
              <a:off x="2593571" y="565264"/>
              <a:ext cx="710243" cy="299260"/>
            </a:xfrm>
            <a:prstGeom prst="rtTriangle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21C97E-5F09-49A7-823A-F66225E412BA}"/>
              </a:ext>
            </a:extLst>
          </p:cNvPr>
          <p:cNvGrpSpPr/>
          <p:nvPr userDrawn="1"/>
        </p:nvGrpSpPr>
        <p:grpSpPr>
          <a:xfrm>
            <a:off x="-16626" y="6450676"/>
            <a:ext cx="9160626" cy="407324"/>
            <a:chOff x="-16626" y="6450676"/>
            <a:chExt cx="9160626" cy="407324"/>
          </a:xfrm>
        </p:grpSpPr>
        <p:sp>
          <p:nvSpPr>
            <p:cNvPr id="13" name="直角三角形 12">
              <a:extLst>
                <a:ext uri="{FF2B5EF4-FFF2-40B4-BE49-F238E27FC236}">
                  <a16:creationId xmlns:a16="http://schemas.microsoft.com/office/drawing/2014/main" id="{4348B028-2703-463D-9F26-95C2E2800FD5}"/>
                </a:ext>
              </a:extLst>
            </p:cNvPr>
            <p:cNvSpPr/>
            <p:nvPr userDrawn="1"/>
          </p:nvSpPr>
          <p:spPr bwMode="auto">
            <a:xfrm flipH="1">
              <a:off x="4838008" y="6450676"/>
              <a:ext cx="365760" cy="332509"/>
            </a:xfrm>
            <a:prstGeom prst="rtTriangle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9D93E86-B861-4BAE-BAF4-70924329F154}"/>
                </a:ext>
              </a:extLst>
            </p:cNvPr>
            <p:cNvSpPr/>
            <p:nvPr userDrawn="1"/>
          </p:nvSpPr>
          <p:spPr bwMode="auto">
            <a:xfrm>
              <a:off x="-16626" y="6783185"/>
              <a:ext cx="5328458" cy="74815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954578-EBCB-42C8-8D2A-73ACE759E6E2}"/>
                </a:ext>
              </a:extLst>
            </p:cNvPr>
            <p:cNvSpPr/>
            <p:nvPr userDrawn="1"/>
          </p:nvSpPr>
          <p:spPr bwMode="auto">
            <a:xfrm>
              <a:off x="5203767" y="6450676"/>
              <a:ext cx="3940233" cy="407324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C15392-C662-4AB5-9F72-2D322E02F70B}"/>
              </a:ext>
            </a:extLst>
          </p:cNvPr>
          <p:cNvGrpSpPr/>
          <p:nvPr userDrawn="1"/>
        </p:nvGrpSpPr>
        <p:grpSpPr>
          <a:xfrm>
            <a:off x="6374617" y="0"/>
            <a:ext cx="3516099" cy="584328"/>
            <a:chOff x="5958238" y="0"/>
            <a:chExt cx="3516099" cy="58432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13E21D9-3E1D-434E-A482-A6B5E9BC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1508" y="61519"/>
              <a:ext cx="548601" cy="455000"/>
            </a:xfrm>
            <a:prstGeom prst="rect">
              <a:avLst/>
            </a:prstGeom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081D3E3D-613D-4562-99F4-6AAB3F865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5406" y="0"/>
              <a:ext cx="164176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9DBED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MASLAB</a:t>
              </a:r>
              <a:endParaRPr lang="en-US" altLang="zh-CN" sz="600" b="1" dirty="0">
                <a:solidFill>
                  <a:srgbClr val="9DBED1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0DCD6A78-12A4-47A2-8A09-5B097BBB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238" y="276551"/>
              <a:ext cx="35160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9DBED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Multi-Agent System Lab</a:t>
              </a:r>
              <a:endParaRPr lang="en-US" altLang="zh-CN" sz="400" dirty="0">
                <a:solidFill>
                  <a:srgbClr val="9DBED1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9F0932D-9F1B-444C-85EE-1829F0A9C837}"/>
                </a:ext>
              </a:extLst>
            </p:cNvPr>
            <p:cNvCxnSpPr>
              <a:cxnSpLocks/>
            </p:cNvCxnSpPr>
            <p:nvPr/>
          </p:nvCxnSpPr>
          <p:spPr>
            <a:xfrm>
              <a:off x="6837218" y="319638"/>
              <a:ext cx="1758142" cy="0"/>
            </a:xfrm>
            <a:prstGeom prst="line">
              <a:avLst/>
            </a:prstGeom>
            <a:noFill/>
            <a:ln w="12700" cap="flat" cmpd="sng" algn="ctr">
              <a:solidFill>
                <a:srgbClr val="9DBED1"/>
              </a:solidFill>
              <a:prstDash val="solid"/>
              <a:miter lim="800000"/>
            </a:ln>
            <a:effectLst/>
          </p:spPr>
        </p:cxnSp>
      </p:grpSp>
      <p:sp>
        <p:nvSpPr>
          <p:cNvPr id="29" name="矩形 1">
            <a:extLst>
              <a:ext uri="{FF2B5EF4-FFF2-40B4-BE49-F238E27FC236}">
                <a16:creationId xmlns:a16="http://schemas.microsoft.com/office/drawing/2014/main" id="{66B7EA35-FC14-41DF-B4D6-668F2193BF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74617" y="6501165"/>
            <a:ext cx="20150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2022-11-11 Shenzhen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A84CD9A-9113-4E4C-A577-9DA89CA5FA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" y="105374"/>
            <a:ext cx="3030886" cy="5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3578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3582366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199" y="1600204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600204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14061842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06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06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5193403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0276693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1C7CD8BA-E44E-650B-DCD2-50010349D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78287" y="649652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997B1-4330-4965-9669-C45DC94E9D0C}" type="slidenum">
              <a:rPr lang="zh-CN" altLang="en-US" smtClean="0"/>
              <a:pPr/>
              <a:t>‹#›</a:t>
            </a:fld>
            <a:r>
              <a:rPr lang="en-US" altLang="zh-CN" dirty="0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65344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3050"/>
            <a:ext cx="300843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41" y="273054"/>
            <a:ext cx="511126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199" y="1435103"/>
            <a:ext cx="300843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852380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F9146-B802-4B9C-95F9-5B90D4F05895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40947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42599274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5918234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31524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6253169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E2625-FE9A-4E97-BF4F-5B4D8E481B9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248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199" y="1600204"/>
            <a:ext cx="40444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600204"/>
            <a:ext cx="40444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2D2D8-5930-4F44-954A-BB8CC4C22B41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4145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0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0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BD187-7C0E-4329-A07E-9B065DBD3287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6743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26184-7160-4BE8-A81F-C5817C6F080E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008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4C577-85B1-4551-9DDA-2D08BC38A71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097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3050"/>
            <a:ext cx="300843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41" y="273054"/>
            <a:ext cx="511126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199" y="1435103"/>
            <a:ext cx="300843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86BCE-2C18-45CB-9183-CBECCA6AFFCC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2946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BD9D4-F1B3-4B14-ABEA-2EA79D3266C4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25909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400">
                <a:latin typeface="黑体" pitchFamily="2" charset="-122"/>
                <a:ea typeface="黑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buFont typeface="Arial" pitchFamily="34" charset="0"/>
              <a:buNone/>
              <a:defRPr sz="1400">
                <a:latin typeface="黑体" pitchFamily="2" charset="-122"/>
                <a:ea typeface="黑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400">
                <a:latin typeface="黑体" pitchFamily="2" charset="-122"/>
                <a:ea typeface="黑体" pitchFamily="2" charset="-122"/>
              </a:defRPr>
            </a:lvl1pPr>
          </a:lstStyle>
          <a:p>
            <a:pPr>
              <a:defRPr/>
            </a:pPr>
            <a:fld id="{26F1B2B7-B39A-4AAA-8232-D1551BCB4512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96D2AA-B51B-48F7-944E-002935E992B8}"/>
              </a:ext>
            </a:extLst>
          </p:cNvPr>
          <p:cNvGrpSpPr/>
          <p:nvPr userDrawn="1"/>
        </p:nvGrpSpPr>
        <p:grpSpPr>
          <a:xfrm>
            <a:off x="-16625" y="0"/>
            <a:ext cx="9152313" cy="864524"/>
            <a:chOff x="-8313" y="0"/>
            <a:chExt cx="9152313" cy="86452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F4B6A01-675C-419F-BD80-5633B84F101E}"/>
                </a:ext>
              </a:extLst>
            </p:cNvPr>
            <p:cNvSpPr/>
            <p:nvPr userDrawn="1"/>
          </p:nvSpPr>
          <p:spPr bwMode="auto">
            <a:xfrm>
              <a:off x="-8313" y="0"/>
              <a:ext cx="2601884" cy="864524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6BA7B3A-6B5E-46D5-A4B1-46426D067C3C}"/>
                </a:ext>
              </a:extLst>
            </p:cNvPr>
            <p:cNvSpPr/>
            <p:nvPr userDrawn="1"/>
          </p:nvSpPr>
          <p:spPr bwMode="auto">
            <a:xfrm>
              <a:off x="2593571" y="0"/>
              <a:ext cx="6550429" cy="565265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600A1314-6DE7-4E05-9049-8512E2584F74}"/>
                </a:ext>
              </a:extLst>
            </p:cNvPr>
            <p:cNvSpPr/>
            <p:nvPr userDrawn="1"/>
          </p:nvSpPr>
          <p:spPr bwMode="auto">
            <a:xfrm flipV="1">
              <a:off x="2593571" y="565264"/>
              <a:ext cx="710243" cy="299260"/>
            </a:xfrm>
            <a:prstGeom prst="rtTriangle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C05416-1A91-4228-BB9D-FDAA553E33A4}"/>
              </a:ext>
            </a:extLst>
          </p:cNvPr>
          <p:cNvGrpSpPr/>
          <p:nvPr userDrawn="1"/>
        </p:nvGrpSpPr>
        <p:grpSpPr>
          <a:xfrm>
            <a:off x="-16626" y="6450676"/>
            <a:ext cx="9160626" cy="407324"/>
            <a:chOff x="-16626" y="6450676"/>
            <a:chExt cx="9160626" cy="407324"/>
          </a:xfrm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A364B6DD-2C65-45BA-ABF9-3EF20A6D77A9}"/>
                </a:ext>
              </a:extLst>
            </p:cNvPr>
            <p:cNvSpPr/>
            <p:nvPr userDrawn="1"/>
          </p:nvSpPr>
          <p:spPr bwMode="auto">
            <a:xfrm flipH="1">
              <a:off x="4838008" y="6450676"/>
              <a:ext cx="365760" cy="332509"/>
            </a:xfrm>
            <a:prstGeom prst="rtTriangle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A47F9F-6D59-4B1C-88ED-4CD54ED4998D}"/>
                </a:ext>
              </a:extLst>
            </p:cNvPr>
            <p:cNvSpPr/>
            <p:nvPr userDrawn="1"/>
          </p:nvSpPr>
          <p:spPr bwMode="auto">
            <a:xfrm>
              <a:off x="-16626" y="6783185"/>
              <a:ext cx="5328458" cy="74815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B224F7A-80AE-47C3-B498-70621EE237BD}"/>
                </a:ext>
              </a:extLst>
            </p:cNvPr>
            <p:cNvSpPr/>
            <p:nvPr userDrawn="1"/>
          </p:nvSpPr>
          <p:spPr bwMode="auto">
            <a:xfrm>
              <a:off x="5203767" y="6450676"/>
              <a:ext cx="3940233" cy="407324"/>
            </a:xfrm>
            <a:prstGeom prst="rect">
              <a:avLst/>
            </a:prstGeom>
            <a:solidFill>
              <a:srgbClr val="0B5D8C"/>
            </a:solidFill>
            <a:ln w="9525" cap="flat" cmpd="sng" algn="ctr">
              <a:solidFill>
                <a:srgbClr val="0B5D8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12" name="矩形 1">
            <a:extLst>
              <a:ext uri="{FF2B5EF4-FFF2-40B4-BE49-F238E27FC236}">
                <a16:creationId xmlns:a16="http://schemas.microsoft.com/office/drawing/2014/main" id="{6F0F5E58-6FA9-460B-86B8-4F3D263ED3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3268" y="6501165"/>
            <a:ext cx="20377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2023-05-27 Shenzhen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A205CA-813B-4902-A27F-64AD6D484A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" y="105374"/>
            <a:ext cx="3030886" cy="55635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6DBBA6D-1A0E-41B5-AA1C-4402267D2377}"/>
              </a:ext>
            </a:extLst>
          </p:cNvPr>
          <p:cNvGrpSpPr/>
          <p:nvPr userDrawn="1"/>
        </p:nvGrpSpPr>
        <p:grpSpPr>
          <a:xfrm>
            <a:off x="6374617" y="0"/>
            <a:ext cx="3516099" cy="584328"/>
            <a:chOff x="5958238" y="0"/>
            <a:chExt cx="3516099" cy="58432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41D7923-5FCB-4A45-8660-0FA9B734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01508" y="61519"/>
              <a:ext cx="548601" cy="455000"/>
            </a:xfrm>
            <a:prstGeom prst="rect">
              <a:avLst/>
            </a:prstGeom>
          </p:spPr>
        </p:pic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D1846B19-851E-42B5-99C6-08E765FC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5406" y="0"/>
              <a:ext cx="164176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9DBED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MASLAB</a:t>
              </a:r>
              <a:endParaRPr lang="en-US" altLang="zh-CN" sz="600" b="1" dirty="0">
                <a:solidFill>
                  <a:srgbClr val="9DBED1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4A15279B-9F79-4456-B12E-208D52ACB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238" y="276551"/>
              <a:ext cx="351609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9DBED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Multi-Agent System Lab</a:t>
              </a:r>
              <a:endParaRPr lang="en-US" altLang="zh-CN" sz="400" dirty="0">
                <a:solidFill>
                  <a:srgbClr val="9DBED1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EFD5330-A524-4D42-800A-2FCFFDC9AF32}"/>
                </a:ext>
              </a:extLst>
            </p:cNvPr>
            <p:cNvCxnSpPr>
              <a:cxnSpLocks/>
            </p:cNvCxnSpPr>
            <p:nvPr/>
          </p:nvCxnSpPr>
          <p:spPr>
            <a:xfrm>
              <a:off x="6837218" y="319638"/>
              <a:ext cx="1758142" cy="0"/>
            </a:xfrm>
            <a:prstGeom prst="line">
              <a:avLst/>
            </a:prstGeom>
            <a:noFill/>
            <a:ln w="12700" cap="flat" cmpd="sng" algn="ctr">
              <a:solidFill>
                <a:srgbClr val="9DBED1"/>
              </a:solidFill>
              <a:prstDash val="solid"/>
              <a:miter lim="800000"/>
            </a:ln>
            <a:effectLst/>
          </p:spPr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8E834B-D6D7-1F1E-C862-20B703FB9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78287" y="649652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997B1-4330-4965-9669-C45DC94E9D0C}" type="slidenum">
              <a:rPr lang="zh-CN" altLang="en-US" smtClean="0"/>
              <a:pPr/>
              <a:t>‹#›</a:t>
            </a:fld>
            <a:r>
              <a:rPr lang="en-US" altLang="zh-CN" dirty="0"/>
              <a:t>/40</a:t>
            </a:r>
            <a:endParaRPr lang="zh-CN" alt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bg2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2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2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2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26D969-3E78-4B38-B4B1-38C36C504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FB95DD39-9CE3-45CB-9711-C751CF99AD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77FAD-8337-0B43-DB83-BD4DDD22022F}"/>
              </a:ext>
            </a:extLst>
          </p:cNvPr>
          <p:cNvSpPr txBox="1"/>
          <p:nvPr/>
        </p:nvSpPr>
        <p:spPr>
          <a:xfrm>
            <a:off x="2922742" y="1013506"/>
            <a:ext cx="4953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lvl="0"/>
            <a:r>
              <a:rPr lang="en-US" altLang="zh-CN" sz="2000" b="1" spc="300" dirty="0">
                <a:solidFill>
                  <a:srgbClr val="1D4E79"/>
                </a:solidFill>
                <a:cs typeface="+mn-ea"/>
                <a:sym typeface="+mn-lt"/>
              </a:rPr>
              <a:t>2.1 </a:t>
            </a:r>
            <a:r>
              <a:rPr lang="zh-CN" altLang="en-US" sz="2000" b="1" spc="300" dirty="0">
                <a:solidFill>
                  <a:srgbClr val="1D4E79"/>
                </a:solidFill>
                <a:cs typeface="+mn-ea"/>
                <a:sym typeface="+mn-lt"/>
              </a:rPr>
              <a:t>结构及飞行原理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54F261-914E-BD06-B310-5FA8EB2C6DD6}"/>
              </a:ext>
            </a:extLst>
          </p:cNvPr>
          <p:cNvSpPr txBox="1"/>
          <p:nvPr/>
        </p:nvSpPr>
        <p:spPr>
          <a:xfrm>
            <a:off x="329473" y="1612741"/>
            <a:ext cx="5613554" cy="455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选用“＋”形飞行方式的无人机：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结构为一个对称的十字交叉的类蝴蝶形状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改变螺旋桨的转速，从而改变飞行轨迹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第一组电机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的转向为顺时针方向，第二组电机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4)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的转向为逆时针方向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0737ED-4DA7-4242-6B9A-467C2638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88" b="97718" l="47855" r="99340">
                        <a14:foregroundMark x1="75578" y1="18830" x2="65594" y2="43367"/>
                        <a14:foregroundMark x1="65594" y1="43367" x2="80528" y2="42368"/>
                        <a14:foregroundMark x1="80528" y1="42368" x2="77228" y2="41797"/>
                        <a14:foregroundMark x1="65264" y1="81598" x2="67244" y2="85449"/>
                        <a14:foregroundMark x1="53960" y1="92582" x2="57261" y2="88873"/>
                        <a14:foregroundMark x1="68234" y1="29101" x2="65017" y2="26248"/>
                        <a14:foregroundMark x1="69307" y1="35949" x2="67079" y2="32668"/>
                        <a14:foregroundMark x1="74422" y1="31241" x2="68234" y2="34522"/>
                        <a14:foregroundMark x1="55198" y1="76320" x2="50743" y2="92725"/>
                        <a14:foregroundMark x1="75990" y1="87019" x2="74752" y2="79601"/>
                        <a14:foregroundMark x1="93812" y1="80029" x2="93647" y2="94294"/>
                        <a14:foregroundMark x1="96947" y1="93581" x2="98515" y2="97432"/>
                        <a14:foregroundMark x1="50165" y1="96291" x2="50743" y2="94294"/>
                        <a14:foregroundMark x1="73927" y1="89444" x2="74917" y2="87161"/>
                        <a14:foregroundMark x1="72195" y1="89444" x2="69967" y2="90585"/>
                        <a14:foregroundMark x1="70297" y1="85877" x2="72525" y2="92154"/>
                        <a14:foregroundMark x1="71370" y1="85877" x2="73597" y2="93581"/>
                        <a14:foregroundMark x1="48185" y1="90728" x2="49505" y2="94294"/>
                        <a14:foregroundMark x1="48515" y1="89729" x2="49340" y2="95720"/>
                        <a14:foregroundMark x1="50908" y1="88873" x2="47937" y2="93010"/>
                        <a14:foregroundMark x1="51733" y1="88588" x2="50413" y2="96862"/>
                        <a14:foregroundMark x1="52310" y1="78745" x2="55198" y2="77603"/>
                        <a14:foregroundMark x1="53795" y1="76462" x2="53300" y2="84165"/>
                        <a14:foregroundMark x1="51238" y1="77889" x2="57591" y2="81455"/>
                        <a14:foregroundMark x1="77393" y1="72753" x2="69802" y2="82882"/>
                        <a14:foregroundMark x1="70462" y1="75749" x2="74752" y2="80884"/>
                        <a14:foregroundMark x1="71865" y1="72896" x2="76980" y2="82311"/>
                        <a14:foregroundMark x1="78053" y1="77033" x2="69967" y2="81170"/>
                        <a14:foregroundMark x1="68977" y1="70185" x2="80941" y2="80599"/>
                        <a14:foregroundMark x1="73762" y1="33096" x2="70462" y2="43081"/>
                        <a14:foregroundMark x1="70792" y1="34807" x2="78878" y2="39230"/>
                        <a14:foregroundMark x1="75083" y1="30100" x2="70792" y2="29529"/>
                        <a14:foregroundMark x1="69967" y1="25820" x2="74752" y2="23252"/>
                        <a14:foregroundMark x1="72195" y1="19971" x2="71370" y2="23823"/>
                        <a14:foregroundMark x1="95710" y1="91298" x2="99340" y2="96862"/>
                        <a14:foregroundMark x1="98102" y1="91298" x2="99010" y2="97718"/>
                        <a14:foregroundMark x1="97772" y1="89444" x2="98845" y2="97718"/>
                        <a14:foregroundMark x1="96287" y1="91013" x2="95875" y2="97718"/>
                        <a14:foregroundMark x1="96122" y1="87161" x2="96947" y2="90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7" t="14613" r="10"/>
          <a:stretch/>
        </p:blipFill>
        <p:spPr bwMode="auto">
          <a:xfrm>
            <a:off x="6241655" y="3888428"/>
            <a:ext cx="2065735" cy="18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359F77-60CC-E577-935D-7DD8F91CDB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3" b="24900"/>
          <a:stretch/>
        </p:blipFill>
        <p:spPr bwMode="auto">
          <a:xfrm>
            <a:off x="6222426" y="1813560"/>
            <a:ext cx="2379299" cy="1745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2637BED-0C8D-B5BA-0A66-6288DA0DD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1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791619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码的四旋翼无人机的目标识别及位姿估计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BF1E86-755F-707A-C7BA-7CA85A7E7F0F}"/>
                  </a:ext>
                </a:extLst>
              </p:cNvPr>
              <p:cNvSpPr txBox="1"/>
              <p:nvPr/>
            </p:nvSpPr>
            <p:spPr>
              <a:xfrm>
                <a:off x="373539" y="1585274"/>
                <a:ext cx="8762147" cy="1422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设坐标为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，四元数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𝒒</m:t>
                        </m:r>
                      </m:e>
                      <m: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=[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,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相机参考系到</a:t>
                </a:r>
                <a:r>
                  <a:rPr lang="en-US" altLang="zh-CN" sz="2000" kern="1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AprilTag</a:t>
                </a: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码参考系的旋转矩阵为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AprilTag</a:t>
                </a: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码参考下相机的坐标为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，方向向量为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0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0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9BF1E86-755F-707A-C7BA-7CA85A7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39" y="1585274"/>
                <a:ext cx="8762147" cy="1422954"/>
              </a:xfrm>
              <a:prstGeom prst="rect">
                <a:avLst/>
              </a:prstGeom>
              <a:blipFill>
                <a:blip r:embed="rId2"/>
                <a:stretch>
                  <a:fillRect l="-695" b="-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1FEE353-D1AB-86C5-6B24-DF76DB5B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9" y="2866534"/>
            <a:ext cx="7502532" cy="339862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153D5-15E7-F5CD-62BA-F79CCB8F9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10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914118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码的四旋翼无人机的目标识别及位姿估计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FF8F11F-CC74-8AD5-D0F5-D767C156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69833"/>
              </p:ext>
            </p:extLst>
          </p:nvPr>
        </p:nvGraphicFramePr>
        <p:xfrm>
          <a:off x="442595" y="3738106"/>
          <a:ext cx="7974014" cy="174307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92800">
                  <a:extLst>
                    <a:ext uri="{9D8B030D-6E8A-4147-A177-3AD203B41FA5}">
                      <a16:colId xmlns:a16="http://schemas.microsoft.com/office/drawing/2014/main" val="2800265052"/>
                    </a:ext>
                  </a:extLst>
                </a:gridCol>
                <a:gridCol w="1993738">
                  <a:extLst>
                    <a:ext uri="{9D8B030D-6E8A-4147-A177-3AD203B41FA5}">
                      <a16:colId xmlns:a16="http://schemas.microsoft.com/office/drawing/2014/main" val="3777503981"/>
                    </a:ext>
                  </a:extLst>
                </a:gridCol>
                <a:gridCol w="1993738">
                  <a:extLst>
                    <a:ext uri="{9D8B030D-6E8A-4147-A177-3AD203B41FA5}">
                      <a16:colId xmlns:a16="http://schemas.microsoft.com/office/drawing/2014/main" val="2729081267"/>
                    </a:ext>
                  </a:extLst>
                </a:gridCol>
                <a:gridCol w="1993738">
                  <a:extLst>
                    <a:ext uri="{9D8B030D-6E8A-4147-A177-3AD203B41FA5}">
                      <a16:colId xmlns:a16="http://schemas.microsoft.com/office/drawing/2014/main" val="1132016384"/>
                    </a:ext>
                  </a:extLst>
                </a:gridCol>
              </a:tblGrid>
              <a:tr h="38347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实际坐标</a:t>
                      </a:r>
                      <a:r>
                        <a:rPr lang="en-US" sz="2400" kern="100" dirty="0">
                          <a:effectLst/>
                        </a:rPr>
                        <a:t>(mm)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[0 0 420]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>
                          <a:effectLst/>
                        </a:rPr>
                        <a:t>[0 0 730]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>
                          <a:effectLst/>
                        </a:rPr>
                        <a:t>[0 -850 730]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974317"/>
                  </a:ext>
                </a:extLst>
              </a:tr>
              <a:tr h="38347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>
                          <a:effectLst/>
                        </a:rPr>
                        <a:t>测量坐标</a:t>
                      </a:r>
                      <a:r>
                        <a:rPr lang="en-US" sz="2400" kern="100">
                          <a:effectLst/>
                        </a:rPr>
                        <a:t>(mm)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[-10 28 419]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[17 24 741]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[11 -869 756]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266357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9503D2C7-C0B4-D555-30A1-3C685BD74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32"/>
          <a:stretch/>
        </p:blipFill>
        <p:spPr bwMode="auto">
          <a:xfrm>
            <a:off x="2364490" y="2140285"/>
            <a:ext cx="2065112" cy="159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DABF02-39BC-030A-E474-15936FC6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5"/>
          <a:stretch/>
        </p:blipFill>
        <p:spPr bwMode="auto">
          <a:xfrm>
            <a:off x="4429602" y="2133600"/>
            <a:ext cx="2045960" cy="160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E02371-946D-A613-A7F6-84FDF954C1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32"/>
          <a:stretch/>
        </p:blipFill>
        <p:spPr bwMode="auto">
          <a:xfrm>
            <a:off x="6413530" y="2113544"/>
            <a:ext cx="2065111" cy="16245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511DED-6E79-1411-AF4D-9160259F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11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342944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码的四旋翼无人机的目标识别及位姿估计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pic>
        <p:nvPicPr>
          <p:cNvPr id="2" name="ar精确度验证">
            <a:hlinkClick r:id="" action="ppaction://media"/>
            <a:extLst>
              <a:ext uri="{FF2B5EF4-FFF2-40B4-BE49-F238E27FC236}">
                <a16:creationId xmlns:a16="http://schemas.microsoft.com/office/drawing/2014/main" id="{FEE69DF2-4014-97EE-3FB2-C2826EFB9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842" y="1612741"/>
            <a:ext cx="8250398" cy="467522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828FD0-533E-39F5-B4C2-A117DE5C6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12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7356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26D969-3E78-4B38-B4B1-38C36C504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FB95DD39-9CE3-45CB-9711-C751CF99AD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77FAD-8337-0B43-DB83-BD4DDD22022F}"/>
              </a:ext>
            </a:extLst>
          </p:cNvPr>
          <p:cNvSpPr txBox="1"/>
          <p:nvPr/>
        </p:nvSpPr>
        <p:spPr>
          <a:xfrm>
            <a:off x="2922742" y="1013506"/>
            <a:ext cx="4953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lvl="0"/>
            <a:r>
              <a:rPr lang="en-US" altLang="zh-CN" sz="2000" b="1" spc="300" dirty="0">
                <a:solidFill>
                  <a:srgbClr val="1D4E79"/>
                </a:solidFill>
                <a:cs typeface="+mn-ea"/>
                <a:sym typeface="+mn-lt"/>
              </a:rPr>
              <a:t>2.1 </a:t>
            </a:r>
            <a:r>
              <a:rPr lang="zh-CN" altLang="en-US" sz="2000" b="1" spc="300" dirty="0">
                <a:solidFill>
                  <a:srgbClr val="1D4E79"/>
                </a:solidFill>
                <a:cs typeface="+mn-ea"/>
                <a:sym typeface="+mn-lt"/>
              </a:rPr>
              <a:t>结构及飞行原理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54F261-914E-BD06-B310-5FA8EB2C6DD6}"/>
                  </a:ext>
                </a:extLst>
              </p:cNvPr>
              <p:cNvSpPr txBox="1"/>
              <p:nvPr/>
            </p:nvSpPr>
            <p:spPr>
              <a:xfrm>
                <a:off x="329473" y="1612741"/>
                <a:ext cx="5613554" cy="3997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运动的工作原理下：</a:t>
                </a:r>
                <a:endParaRPr lang="en-US" altLang="zh-CN" sz="28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垂直运动：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俯仰运动：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kern="1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不变，改变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kern="1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kern="100" dirty="0"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滚转运动：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kern="1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不变，改变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kern="1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kern="100" dirty="0"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b="0" i="0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偏航运动：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 kern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sSub>
                      <m:sSubPr>
                        <m:ctrlP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 kern="1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i="1" kern="10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54F261-914E-BD06-B310-5FA8EB2C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3" y="1612741"/>
                <a:ext cx="5613554" cy="3997376"/>
              </a:xfrm>
              <a:prstGeom prst="rect">
                <a:avLst/>
              </a:prstGeom>
              <a:blipFill>
                <a:blip r:embed="rId2"/>
                <a:stretch>
                  <a:fillRect l="-2172" b="-2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E0737ED-4DA7-4242-6B9A-467C26385D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88" b="97718" l="47855" r="99340">
                        <a14:foregroundMark x1="75578" y1="18830" x2="65594" y2="43367"/>
                        <a14:foregroundMark x1="65594" y1="43367" x2="80528" y2="42368"/>
                        <a14:foregroundMark x1="80528" y1="42368" x2="77228" y2="41797"/>
                        <a14:foregroundMark x1="65264" y1="81598" x2="67244" y2="85449"/>
                        <a14:foregroundMark x1="53960" y1="92582" x2="57261" y2="88873"/>
                        <a14:foregroundMark x1="68234" y1="29101" x2="65017" y2="26248"/>
                        <a14:foregroundMark x1="69307" y1="35949" x2="67079" y2="32668"/>
                        <a14:foregroundMark x1="74422" y1="31241" x2="68234" y2="34522"/>
                        <a14:foregroundMark x1="55198" y1="76320" x2="50743" y2="92725"/>
                        <a14:foregroundMark x1="75990" y1="87019" x2="74752" y2="79601"/>
                        <a14:foregroundMark x1="93812" y1="80029" x2="93647" y2="94294"/>
                        <a14:foregroundMark x1="96947" y1="93581" x2="98515" y2="97432"/>
                        <a14:foregroundMark x1="50165" y1="96291" x2="50743" y2="94294"/>
                        <a14:foregroundMark x1="73927" y1="89444" x2="74917" y2="87161"/>
                        <a14:foregroundMark x1="72195" y1="89444" x2="69967" y2="90585"/>
                        <a14:foregroundMark x1="70297" y1="85877" x2="72525" y2="92154"/>
                        <a14:foregroundMark x1="71370" y1="85877" x2="73597" y2="93581"/>
                        <a14:foregroundMark x1="48185" y1="90728" x2="49505" y2="94294"/>
                        <a14:foregroundMark x1="48515" y1="89729" x2="49340" y2="95720"/>
                        <a14:foregroundMark x1="50908" y1="88873" x2="47937" y2="93010"/>
                        <a14:foregroundMark x1="51733" y1="88588" x2="50413" y2="96862"/>
                        <a14:foregroundMark x1="52310" y1="78745" x2="55198" y2="77603"/>
                        <a14:foregroundMark x1="53795" y1="76462" x2="53300" y2="84165"/>
                        <a14:foregroundMark x1="51238" y1="77889" x2="57591" y2="81455"/>
                        <a14:foregroundMark x1="77393" y1="72753" x2="69802" y2="82882"/>
                        <a14:foregroundMark x1="70462" y1="75749" x2="74752" y2="80884"/>
                        <a14:foregroundMark x1="71865" y1="72896" x2="76980" y2="82311"/>
                        <a14:foregroundMark x1="78053" y1="77033" x2="69967" y2="81170"/>
                        <a14:foregroundMark x1="68977" y1="70185" x2="80941" y2="80599"/>
                        <a14:foregroundMark x1="73762" y1="33096" x2="70462" y2="43081"/>
                        <a14:foregroundMark x1="70792" y1="34807" x2="78878" y2="39230"/>
                        <a14:foregroundMark x1="75083" y1="30100" x2="70792" y2="29529"/>
                        <a14:foregroundMark x1="69967" y1="25820" x2="74752" y2="23252"/>
                        <a14:foregroundMark x1="72195" y1="19971" x2="71370" y2="23823"/>
                        <a14:foregroundMark x1="95710" y1="91298" x2="99340" y2="96862"/>
                        <a14:foregroundMark x1="98102" y1="91298" x2="99010" y2="97718"/>
                        <a14:foregroundMark x1="97772" y1="89444" x2="98845" y2="97718"/>
                        <a14:foregroundMark x1="96287" y1="91013" x2="95875" y2="97718"/>
                        <a14:foregroundMark x1="96122" y1="87161" x2="96947" y2="90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7" t="14613" r="10"/>
          <a:stretch/>
        </p:blipFill>
        <p:spPr bwMode="auto">
          <a:xfrm>
            <a:off x="6241655" y="3888428"/>
            <a:ext cx="2065735" cy="182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359F77-60CC-E577-935D-7DD8F91CDB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3" b="24900"/>
          <a:stretch/>
        </p:blipFill>
        <p:spPr bwMode="auto">
          <a:xfrm>
            <a:off x="6222426" y="1813560"/>
            <a:ext cx="2379299" cy="1745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5E1DADC-5D90-9876-B0FC-C4DB806BD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2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879207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77FAD-8337-0B43-DB83-BD4DDD22022F}"/>
              </a:ext>
            </a:extLst>
          </p:cNvPr>
          <p:cNvSpPr txBox="1"/>
          <p:nvPr/>
        </p:nvSpPr>
        <p:spPr>
          <a:xfrm>
            <a:off x="2922742" y="1013506"/>
            <a:ext cx="4953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lvl="0"/>
            <a:r>
              <a:rPr lang="en-US" altLang="zh-CN" sz="2000" b="1" spc="300" dirty="0">
                <a:solidFill>
                  <a:srgbClr val="1D4E79"/>
                </a:solidFill>
                <a:cs typeface="+mn-ea"/>
                <a:sym typeface="+mn-lt"/>
              </a:rPr>
              <a:t>2.2 </a:t>
            </a:r>
            <a:r>
              <a:rPr lang="zh-CN" altLang="en-US" sz="2000" b="1" spc="300" dirty="0">
                <a:solidFill>
                  <a:srgbClr val="1D4E79"/>
                </a:solidFill>
                <a:cs typeface="+mn-ea"/>
                <a:sym typeface="+mn-lt"/>
              </a:rPr>
              <a:t>动力学模型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6FAE9-4D0D-550D-AC34-E77A6198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33" y="2413441"/>
            <a:ext cx="7556372" cy="17445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317CEA-B598-19B5-FC76-55E44D03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3" y="4814594"/>
            <a:ext cx="7551677" cy="11038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EB1420-C79F-12DC-A606-C90A360469A1}"/>
              </a:ext>
            </a:extLst>
          </p:cNvPr>
          <p:cNvSpPr txBox="1"/>
          <p:nvPr/>
        </p:nvSpPr>
        <p:spPr>
          <a:xfrm>
            <a:off x="483394" y="1663532"/>
            <a:ext cx="4182180" cy="36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水平向的动作模型是：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5570D3-5B54-A9F7-20D4-1BD70A9CDFBB}"/>
              </a:ext>
            </a:extLst>
          </p:cNvPr>
          <p:cNvSpPr txBox="1"/>
          <p:nvPr/>
        </p:nvSpPr>
        <p:spPr>
          <a:xfrm>
            <a:off x="509150" y="4230375"/>
            <a:ext cx="4156424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旋转动作时的模型是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8C04B-0500-C4E7-171C-F60595655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3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92048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77FAD-8337-0B43-DB83-BD4DDD22022F}"/>
              </a:ext>
            </a:extLst>
          </p:cNvPr>
          <p:cNvSpPr txBox="1"/>
          <p:nvPr/>
        </p:nvSpPr>
        <p:spPr>
          <a:xfrm>
            <a:off x="2922742" y="1013506"/>
            <a:ext cx="4953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lvl="0"/>
            <a:r>
              <a:rPr lang="en-US" altLang="zh-CN" sz="2000" b="1" spc="300" dirty="0">
                <a:solidFill>
                  <a:srgbClr val="1D4E79"/>
                </a:solidFill>
                <a:cs typeface="+mn-ea"/>
                <a:sym typeface="+mn-lt"/>
              </a:rPr>
              <a:t>2.2 </a:t>
            </a:r>
            <a:r>
              <a:rPr lang="zh-CN" altLang="en-US" sz="2000" b="1" spc="300" dirty="0">
                <a:solidFill>
                  <a:srgbClr val="1D4E79"/>
                </a:solidFill>
                <a:cs typeface="+mn-ea"/>
                <a:sym typeface="+mn-lt"/>
              </a:rPr>
              <a:t>动力学模型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08E6C3-33E1-1356-B5F0-5170F33520AD}"/>
              </a:ext>
            </a:extLst>
          </p:cNvPr>
          <p:cNvSpPr txBox="1"/>
          <p:nvPr/>
        </p:nvSpPr>
        <p:spPr>
          <a:xfrm>
            <a:off x="506346" y="1792799"/>
            <a:ext cx="4696017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最终动力学模型如下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29AFE7-7B7F-ADB4-B143-D46FB6CA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0392"/>
            <a:ext cx="7778560" cy="3587572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00FF45-7155-E31F-8600-BA3D1875A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4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82943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77FAD-8337-0B43-DB83-BD4DDD22022F}"/>
              </a:ext>
            </a:extLst>
          </p:cNvPr>
          <p:cNvSpPr txBox="1"/>
          <p:nvPr/>
        </p:nvSpPr>
        <p:spPr>
          <a:xfrm>
            <a:off x="2252182" y="1031332"/>
            <a:ext cx="565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lvl="0"/>
            <a:r>
              <a:rPr lang="en-US" altLang="zh-CN" sz="2000" b="1" spc="300" dirty="0">
                <a:solidFill>
                  <a:srgbClr val="1D4E79"/>
                </a:solidFill>
                <a:cs typeface="+mn-ea"/>
                <a:sym typeface="+mn-lt"/>
              </a:rPr>
              <a:t>2.3 </a:t>
            </a:r>
            <a:r>
              <a:rPr lang="zh-CN" altLang="en-US" sz="2000" b="1" spc="300" dirty="0">
                <a:solidFill>
                  <a:srgbClr val="1D4E79"/>
                </a:solidFill>
                <a:cs typeface="+mn-ea"/>
                <a:sym typeface="+mn-lt"/>
              </a:rPr>
              <a:t>机体坐标系与地面坐标系位姿转换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F3EC5E-EEED-E5E9-42BD-33F6376BF26F}"/>
                  </a:ext>
                </a:extLst>
              </p:cNvPr>
              <p:cNvSpPr txBox="1"/>
              <p:nvPr/>
            </p:nvSpPr>
            <p:spPr>
              <a:xfrm>
                <a:off x="6439033" y="4255804"/>
                <a:ext cx="4128387" cy="1444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地面坐标系</a:t>
                </a:r>
                <a14:m>
                  <m:oMath xmlns:m="http://schemas.openxmlformats.org/officeDocument/2006/math"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𝑍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机体坐标系</a:t>
                </a:r>
                <a14:m>
                  <m:oMath xmlns:m="http://schemas.openxmlformats.org/officeDocument/2006/math"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广义坐标</a:t>
                </a:r>
                <a14:m>
                  <m:oMath xmlns:m="http://schemas.openxmlformats.org/officeDocument/2006/math">
                    <m:r>
                      <a:rPr lang="en-US" altLang="zh-CN" sz="1200" b="0" i="0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𝒒</m:t>
                    </m:r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𝜙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𝜓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平移运动的绝对位置</a:t>
                </a:r>
                <a14:m>
                  <m:oMath xmlns:m="http://schemas.openxmlformats.org/officeDocument/2006/math"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旋转运动的三个欧拉角</a:t>
                </a:r>
                <a:r>
                  <a:rPr lang="en-US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𝜙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𝜓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F3EC5E-EEED-E5E9-42BD-33F6376B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033" y="4255804"/>
                <a:ext cx="4128387" cy="1444306"/>
              </a:xfrm>
              <a:prstGeom prst="rect">
                <a:avLst/>
              </a:prstGeom>
              <a:blipFill>
                <a:blip r:embed="rId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8076CEB-FCDD-803E-918C-852DDAA38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71" y="2323430"/>
            <a:ext cx="3122415" cy="18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5D877D-FB2F-2C01-27FD-4AAA464D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5" y="1902875"/>
            <a:ext cx="5948042" cy="411787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7FEACE-E78E-240B-88CE-CAC9A0F05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5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29790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A77FAD-8337-0B43-DB83-BD4DDD22022F}"/>
              </a:ext>
            </a:extLst>
          </p:cNvPr>
          <p:cNvSpPr txBox="1"/>
          <p:nvPr/>
        </p:nvSpPr>
        <p:spPr>
          <a:xfrm>
            <a:off x="2252182" y="1031332"/>
            <a:ext cx="5652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lvl="0"/>
            <a:r>
              <a:rPr lang="en-US" altLang="zh-CN" sz="2000" b="1" spc="300" dirty="0">
                <a:solidFill>
                  <a:srgbClr val="1D4E79"/>
                </a:solidFill>
                <a:cs typeface="+mn-ea"/>
                <a:sym typeface="+mn-lt"/>
              </a:rPr>
              <a:t>2.3 </a:t>
            </a:r>
            <a:r>
              <a:rPr lang="zh-CN" altLang="en-US" sz="2000" b="1" spc="300" dirty="0">
                <a:solidFill>
                  <a:srgbClr val="1D4E79"/>
                </a:solidFill>
                <a:cs typeface="+mn-ea"/>
                <a:sym typeface="+mn-lt"/>
              </a:rPr>
              <a:t>机体坐标系与地面坐标系位姿转换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F3EC5E-EEED-E5E9-42BD-33F6376BF26F}"/>
                  </a:ext>
                </a:extLst>
              </p:cNvPr>
              <p:cNvSpPr txBox="1"/>
              <p:nvPr/>
            </p:nvSpPr>
            <p:spPr>
              <a:xfrm>
                <a:off x="5463673" y="4382362"/>
                <a:ext cx="4128387" cy="1444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地面坐标系</a:t>
                </a:r>
                <a14:m>
                  <m:oMath xmlns:m="http://schemas.openxmlformats.org/officeDocument/2006/math"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𝑍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sub>
                    </m:sSub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机体坐标系</a:t>
                </a:r>
                <a14:m>
                  <m:oMath xmlns:m="http://schemas.openxmlformats.org/officeDocument/2006/math"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广义坐标</a:t>
                </a:r>
                <a14:m>
                  <m:oMath xmlns:m="http://schemas.openxmlformats.org/officeDocument/2006/math">
                    <m:r>
                      <a:rPr lang="en-US" altLang="zh-CN" sz="1200" b="0" i="0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𝒒</m:t>
                    </m:r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𝜙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𝜓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平移运动的绝对位置</a:t>
                </a:r>
                <a14:m>
                  <m:oMath xmlns:m="http://schemas.openxmlformats.org/officeDocument/2006/math"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旋转运动的三个欧拉角</a:t>
                </a:r>
                <a:r>
                  <a:rPr lang="en-US" altLang="zh-CN" sz="1200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𝜙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𝜓</m:t>
                        </m:r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2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200" kern="1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F3EC5E-EEED-E5E9-42BD-33F6376B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673" y="4382362"/>
                <a:ext cx="4128387" cy="1444306"/>
              </a:xfrm>
              <a:prstGeom prst="rect">
                <a:avLst/>
              </a:prstGeom>
              <a:blipFill>
                <a:blip r:embed="rId2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8076CEB-FCDD-803E-918C-852DDAA38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8" y="4246612"/>
            <a:ext cx="3122415" cy="18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7A2E5-3A47-8558-50AA-A158CE312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3" y="1856064"/>
            <a:ext cx="8284530" cy="2149949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8102A95-948E-2C55-E60D-2C15A4A2B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6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14948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码的四旋翼无人机的目标识别及位姿估计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E3B074-97D4-7D9F-B352-BCF5786A62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6" y="2223337"/>
            <a:ext cx="4217181" cy="31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DFCE2E-1043-FB28-4160-AD2BB9E6EF89}"/>
              </a:ext>
            </a:extLst>
          </p:cNvPr>
          <p:cNvSpPr txBox="1"/>
          <p:nvPr/>
        </p:nvSpPr>
        <p:spPr>
          <a:xfrm>
            <a:off x="504825" y="2101639"/>
            <a:ext cx="3959220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在概念上类似于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码，因为它们是一种二维条形码。他们是为高定位精度设计的，用户可以计算精确的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相对于相机三维位置。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45CBA-34A2-8D40-4E23-31FB73C5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7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48101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码的四旋翼无人机的目标识别及位姿估计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AC044E6-BAA1-835C-28D7-B00890DA3E63}"/>
              </a:ext>
            </a:extLst>
          </p:cNvPr>
          <p:cNvGrpSpPr/>
          <p:nvPr/>
        </p:nvGrpSpPr>
        <p:grpSpPr>
          <a:xfrm>
            <a:off x="630015" y="2029695"/>
            <a:ext cx="3139063" cy="2413809"/>
            <a:chOff x="822363" y="902906"/>
            <a:chExt cx="1849664" cy="15779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7221871-10A2-6A11-F45A-0FF5A10D8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90" b="13371"/>
            <a:stretch/>
          </p:blipFill>
          <p:spPr bwMode="auto">
            <a:xfrm rot="10544402" flipV="1">
              <a:off x="822363" y="902906"/>
              <a:ext cx="1437116" cy="775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897E0DF-AB38-9EF0-C334-9451B49B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722">
              <a:off x="1506527" y="1315321"/>
              <a:ext cx="1165500" cy="1165500"/>
            </a:xfrm>
            <a:prstGeom prst="rect">
              <a:avLst/>
            </a:prstGeom>
            <a:scene3d>
              <a:camera prst="isometricBottomDown"/>
              <a:lightRig rig="threePt" dir="t"/>
            </a:scene3d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D160D0B-8931-A5CA-887E-C12E51AAA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0" y="4895142"/>
            <a:ext cx="4932045" cy="5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E98EDC1-734C-D535-7C27-FA9148BB8677}"/>
              </a:ext>
            </a:extLst>
          </p:cNvPr>
          <p:cNvSpPr txBox="1"/>
          <p:nvPr/>
        </p:nvSpPr>
        <p:spPr>
          <a:xfrm>
            <a:off x="6061696" y="1774926"/>
            <a:ext cx="2033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2400" kern="1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tag_detection</a:t>
            </a:r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36DB83-86BC-4D01-0BB5-FA7B66D780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5" t="33345" r="19603" b="19229"/>
          <a:stretch/>
        </p:blipFill>
        <p:spPr bwMode="auto">
          <a:xfrm>
            <a:off x="5583580" y="2304552"/>
            <a:ext cx="2989414" cy="14208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9F301EB-80C7-9D58-9BBD-FB3A2D8701B1}"/>
              </a:ext>
            </a:extLst>
          </p:cNvPr>
          <p:cNvSpPr txBox="1"/>
          <p:nvPr/>
        </p:nvSpPr>
        <p:spPr>
          <a:xfrm>
            <a:off x="5627876" y="381116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2400" kern="1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tag_detection_image</a:t>
            </a:r>
            <a:endParaRPr lang="zh-CN" altLang="en-US" sz="2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371E63-D490-6920-B033-34BB7ADEA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64"/>
          <a:stretch/>
        </p:blipFill>
        <p:spPr bwMode="auto">
          <a:xfrm>
            <a:off x="5846825" y="4353149"/>
            <a:ext cx="2260162" cy="17899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F5681F2-92D6-C1CE-A497-DEA5C7007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8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6059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6">
            <a:extLst>
              <a:ext uri="{FF2B5EF4-FFF2-40B4-BE49-F238E27FC236}">
                <a16:creationId xmlns:a16="http://schemas.microsoft.com/office/drawing/2014/main" id="{643E7615-5145-40BF-80D1-F4CA1CA367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9077" y="1527012"/>
            <a:ext cx="7974013" cy="0"/>
          </a:xfrm>
          <a:prstGeom prst="line">
            <a:avLst/>
          </a:prstGeom>
          <a:noFill/>
          <a:ln w="9525" algn="ctr">
            <a:solidFill>
              <a:srgbClr val="003366">
                <a:alpha val="65097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05C3596-ED9B-4F1A-B671-CC7C6512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928688"/>
            <a:ext cx="528638" cy="531812"/>
          </a:xfrm>
          <a:prstGeom prst="rect">
            <a:avLst/>
          </a:prstGeom>
          <a:solidFill>
            <a:srgbClr val="003366">
              <a:alpha val="67000"/>
            </a:srgbClr>
          </a:solidFill>
          <a:ln w="3175" algn="ctr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sz="2000" b="1" kern="0" dirty="0">
              <a:solidFill>
                <a:schemeClr val="tx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A4420A33-89B8-4A71-B4FE-3D048DF2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7" y="985838"/>
            <a:ext cx="7497763" cy="45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000" b="1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码的四旋翼无人机的目标识别及位姿估计</a:t>
            </a:r>
            <a:endParaRPr lang="zh-CN" altLang="en-US" sz="2000" dirty="0">
              <a:solidFill>
                <a:srgbClr val="006699"/>
              </a:solidFill>
              <a:latin typeface="华文隶书" panose="02010800040101010101" pitchFamily="2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013D37-30A5-1F95-FB4C-46D4FB3FB5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19" y="1643102"/>
            <a:ext cx="3795796" cy="127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A2F299-6E20-0AD4-57B5-6E8C9BE00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4" y="3008373"/>
            <a:ext cx="3949014" cy="133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AD5904-59D0-A722-0A16-262ABBA38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14" y="3008373"/>
            <a:ext cx="3784006" cy="12969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334E1C-AC61-D24C-44FF-52FCB7161BEE}"/>
              </a:ext>
            </a:extLst>
          </p:cNvPr>
          <p:cNvSpPr txBox="1"/>
          <p:nvPr/>
        </p:nvSpPr>
        <p:spPr>
          <a:xfrm>
            <a:off x="1245550" y="1804336"/>
            <a:ext cx="3784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手持相机大致测量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AprilTag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码的准确性</a:t>
            </a:r>
            <a:endParaRPr lang="zh-CN" altLang="en-US" sz="2400" b="1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861DABA-F70E-FA5D-EDA5-F04DE6E6B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20014"/>
              </p:ext>
            </p:extLst>
          </p:nvPr>
        </p:nvGraphicFramePr>
        <p:xfrm>
          <a:off x="601779" y="4678633"/>
          <a:ext cx="8231319" cy="125366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57981">
                  <a:extLst>
                    <a:ext uri="{9D8B030D-6E8A-4147-A177-3AD203B41FA5}">
                      <a16:colId xmlns:a16="http://schemas.microsoft.com/office/drawing/2014/main" val="3115756607"/>
                    </a:ext>
                  </a:extLst>
                </a:gridCol>
                <a:gridCol w="1557194">
                  <a:extLst>
                    <a:ext uri="{9D8B030D-6E8A-4147-A177-3AD203B41FA5}">
                      <a16:colId xmlns:a16="http://schemas.microsoft.com/office/drawing/2014/main" val="3302561713"/>
                    </a:ext>
                  </a:extLst>
                </a:gridCol>
                <a:gridCol w="2058072">
                  <a:extLst>
                    <a:ext uri="{9D8B030D-6E8A-4147-A177-3AD203B41FA5}">
                      <a16:colId xmlns:a16="http://schemas.microsoft.com/office/drawing/2014/main" val="2582544182"/>
                    </a:ext>
                  </a:extLst>
                </a:gridCol>
                <a:gridCol w="2058072">
                  <a:extLst>
                    <a:ext uri="{9D8B030D-6E8A-4147-A177-3AD203B41FA5}">
                      <a16:colId xmlns:a16="http://schemas.microsoft.com/office/drawing/2014/main" val="2698670008"/>
                    </a:ext>
                  </a:extLst>
                </a:gridCol>
              </a:tblGrid>
              <a:tr h="42199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实际距离（</a:t>
                      </a:r>
                      <a:r>
                        <a:rPr lang="en-US" sz="2400" kern="100" dirty="0">
                          <a:effectLst/>
                        </a:rPr>
                        <a:t>mm</a:t>
                      </a:r>
                      <a:r>
                        <a:rPr lang="zh-CN" sz="2400" kern="100" dirty="0">
                          <a:effectLst/>
                        </a:rPr>
                        <a:t>）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430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730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>
                          <a:effectLst/>
                        </a:rPr>
                        <a:t>1131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5826687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计算距离（</a:t>
                      </a:r>
                      <a:r>
                        <a:rPr lang="en-US" sz="2400" kern="100" dirty="0">
                          <a:effectLst/>
                        </a:rPr>
                        <a:t>mm</a:t>
                      </a:r>
                      <a:r>
                        <a:rPr lang="zh-CN" sz="2400" kern="100" dirty="0">
                          <a:effectLst/>
                        </a:rPr>
                        <a:t>）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421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741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1152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8070419"/>
                  </a:ext>
                </a:extLst>
              </a:tr>
              <a:tr h="41733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2400" kern="100">
                          <a:effectLst/>
                        </a:rPr>
                        <a:t>偏差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>
                          <a:effectLst/>
                        </a:rPr>
                        <a:t>2.10%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1.51%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1.85%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2178512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3A5F2-905D-1D6B-370E-D5714FACC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3997B1-4330-4965-9669-C45DC94E9D0C}" type="slidenum">
              <a:rPr lang="zh-CN" altLang="en-US" smtClean="0"/>
              <a:pPr/>
              <a:t>9</a:t>
            </a:fld>
            <a:r>
              <a:rPr lang="en-US" altLang="zh-CN"/>
              <a:t>/33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012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itchFamily="2" charset="-122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itchFamily="2" charset="-122"/>
            <a:ea typeface="黑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oaring">
  <a:themeElements>
    <a:clrScheme name="1_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1_Soaring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itchFamily="2" charset="-122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黑体" pitchFamily="2" charset="-122"/>
            <a:ea typeface="黑体" pitchFamily="2" charset="-122"/>
          </a:defRPr>
        </a:defPPr>
      </a:lstStyle>
    </a:lnDef>
  </a:objectDefaults>
  <a:extraClrSchemeLst>
    <a:extraClrScheme>
      <a:clrScheme name="1_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Designs\Soaring.pot</Template>
  <TotalTime>23911</TotalTime>
  <Pages>0</Pages>
  <Words>498</Words>
  <Characters>0</Characters>
  <Application>Microsoft Office PowerPoint</Application>
  <DocSecurity>0</DocSecurity>
  <PresentationFormat>全屏显示(4:3)</PresentationFormat>
  <Lines>0</Lines>
  <Paragraphs>89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等线</vt:lpstr>
      <vt:lpstr>Times New Roman</vt:lpstr>
      <vt:lpstr>微软雅黑</vt:lpstr>
      <vt:lpstr>黑体</vt:lpstr>
      <vt:lpstr>Impact</vt:lpstr>
      <vt:lpstr>Wingdings</vt:lpstr>
      <vt:lpstr>Arial</vt:lpstr>
      <vt:lpstr>华文隶书</vt:lpstr>
      <vt:lpstr>Cambria Math</vt:lpstr>
      <vt:lpstr>自定义设计方案</vt:lpstr>
      <vt:lpstr>1_Soaring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HITKYC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余晨昕</dc:creator>
  <cp:lastModifiedBy>晨昕 余</cp:lastModifiedBy>
  <cp:revision>2965</cp:revision>
  <dcterms:created xsi:type="dcterms:W3CDTF">2001-03-13T05:02:07Z</dcterms:created>
  <dcterms:modified xsi:type="dcterms:W3CDTF">2023-11-01T14:29:48Z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